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F1ECFEA9-8E40-62E8-D76B-758F30BC9016}"/>
              </a:ext>
            </a:extLst>
          </p:cNvPr>
          <p:cNvSpPr/>
          <p:nvPr userDrawn="1"/>
        </p:nvSpPr>
        <p:spPr>
          <a:xfrm>
            <a:off x="378569" y="374870"/>
            <a:ext cx="8117731" cy="2026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31C7A47-4460-B2B2-A814-2F67D6A4E51E}"/>
              </a:ext>
            </a:extLst>
          </p:cNvPr>
          <p:cNvSpPr txBox="1"/>
          <p:nvPr userDrawn="1"/>
        </p:nvSpPr>
        <p:spPr>
          <a:xfrm>
            <a:off x="382755" y="493608"/>
            <a:ext cx="8123070" cy="185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0">
              <a:lnSpc>
                <a:spcPct val="70000"/>
              </a:lnSpc>
            </a:pPr>
            <a:r>
              <a:rPr kumimoji="1" lang="en-US" altLang="ko-Kore-KR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CONVR2023</a:t>
            </a:r>
            <a:r>
              <a:rPr kumimoji="1" lang="en-US" altLang="ko-Kore-KR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96938" indent="0">
              <a:lnSpc>
                <a:spcPct val="70000"/>
              </a:lnSpc>
            </a:pPr>
            <a:r>
              <a:rPr kumimoji="1" lang="en-US" altLang="ko-Kore-K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</a:p>
          <a:p>
            <a:pPr>
              <a:lnSpc>
                <a:spcPct val="150000"/>
              </a:lnSpc>
            </a:pPr>
            <a:r>
              <a:rPr kumimoji="1" lang="en-US" altLang="ko-Kore-KR" sz="1400" dirty="0">
                <a:latin typeface="Arial" panose="020B0604020202020204" pitchFamily="34" charset="0"/>
                <a:cs typeface="Arial" panose="020B0604020202020204" pitchFamily="34" charset="0"/>
              </a:rPr>
              <a:t>23° International Conference on Construction Applications of Virtual Reality</a:t>
            </a:r>
          </a:p>
          <a:p>
            <a:pPr>
              <a:lnSpc>
                <a:spcPct val="150000"/>
              </a:lnSpc>
            </a:pPr>
            <a:r>
              <a:rPr kumimoji="1" lang="en-US" alt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The Digital Transformation Of Construction Industry</a:t>
            </a:r>
            <a:endParaRPr kumimoji="1" lang="ko-Kore-KR" alt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ko-Kore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13th to 16th November 2023</a:t>
            </a:r>
          </a:p>
          <a:p>
            <a:r>
              <a:rPr kumimoji="1" lang="en-US" altLang="ko-Kore-K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Firenze, Italy</a:t>
            </a:r>
            <a:endParaRPr kumimoji="1" lang="en-US" altLang="ko-Kore-K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Immagine che contiene testo, utensile da cucina&#10;&#10;Descrizione generata automaticamente">
            <a:extLst>
              <a:ext uri="{FF2B5EF4-FFF2-40B4-BE49-F238E27FC236}">
                <a16:creationId xmlns:a16="http://schemas.microsoft.com/office/drawing/2014/main" id="{4A796654-ADD6-6FA2-B25B-2BB8488C2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09"/>
          <a:stretch/>
        </p:blipFill>
        <p:spPr>
          <a:xfrm>
            <a:off x="555006" y="465033"/>
            <a:ext cx="668146" cy="6806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A17E266-AB44-0ECB-3867-193E22F8C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5000"/>
          </a:blip>
          <a:srcRect b="11250"/>
          <a:stretch/>
        </p:blipFill>
        <p:spPr>
          <a:xfrm>
            <a:off x="8496300" y="374870"/>
            <a:ext cx="3324225" cy="2026078"/>
          </a:xfrm>
          <a:prstGeom prst="rect">
            <a:avLst/>
          </a:prstGeom>
        </p:spPr>
      </p:pic>
      <p:pic>
        <p:nvPicPr>
          <p:cNvPr id="2" name="Picture 2" descr="File:Logo universita firenze.png - Wikipedia">
            <a:extLst>
              <a:ext uri="{FF2B5EF4-FFF2-40B4-BE49-F238E27FC236}">
                <a16:creationId xmlns:a16="http://schemas.microsoft.com/office/drawing/2014/main" id="{D13EB472-1980-AFB5-5FDA-DBDDE928C4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629" y="465033"/>
            <a:ext cx="1401245" cy="6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1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6">
            <a:extLst>
              <a:ext uri="{FF2B5EF4-FFF2-40B4-BE49-F238E27FC236}">
                <a16:creationId xmlns:a16="http://schemas.microsoft.com/office/drawing/2014/main" id="{135215A8-10E6-68CF-76CB-9C33F9AF5AB4}"/>
              </a:ext>
            </a:extLst>
          </p:cNvPr>
          <p:cNvCxnSpPr>
            <a:cxnSpLocks/>
          </p:cNvCxnSpPr>
          <p:nvPr userDrawn="1"/>
        </p:nvCxnSpPr>
        <p:spPr>
          <a:xfrm>
            <a:off x="371475" y="6088732"/>
            <a:ext cx="1144905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ile:Logo universita firenze.png - Wikipedia">
            <a:extLst>
              <a:ext uri="{FF2B5EF4-FFF2-40B4-BE49-F238E27FC236}">
                <a16:creationId xmlns:a16="http://schemas.microsoft.com/office/drawing/2014/main" id="{B02F0C7A-CD62-BF9B-8E5A-A7F463689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42" y="6226284"/>
            <a:ext cx="995383" cy="4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Immagine che contiene testo, utensile da cucina&#10;&#10;Descrizione generata automaticamente">
            <a:extLst>
              <a:ext uri="{FF2B5EF4-FFF2-40B4-BE49-F238E27FC236}">
                <a16:creationId xmlns:a16="http://schemas.microsoft.com/office/drawing/2014/main" id="{2010BA29-A9CE-F4DA-590E-A24D12EE3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09"/>
          <a:stretch/>
        </p:blipFill>
        <p:spPr>
          <a:xfrm>
            <a:off x="10319660" y="6252044"/>
            <a:ext cx="42404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0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6">
            <a:extLst>
              <a:ext uri="{FF2B5EF4-FFF2-40B4-BE49-F238E27FC236}">
                <a16:creationId xmlns:a16="http://schemas.microsoft.com/office/drawing/2014/main" id="{135215A8-10E6-68CF-76CB-9C33F9AF5AB4}"/>
              </a:ext>
            </a:extLst>
          </p:cNvPr>
          <p:cNvCxnSpPr>
            <a:cxnSpLocks/>
          </p:cNvCxnSpPr>
          <p:nvPr userDrawn="1"/>
        </p:nvCxnSpPr>
        <p:spPr>
          <a:xfrm>
            <a:off x="371475" y="6088732"/>
            <a:ext cx="1144905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ile:Logo universita firenze.png - Wikipedia">
            <a:extLst>
              <a:ext uri="{FF2B5EF4-FFF2-40B4-BE49-F238E27FC236}">
                <a16:creationId xmlns:a16="http://schemas.microsoft.com/office/drawing/2014/main" id="{B02F0C7A-CD62-BF9B-8E5A-A7F463689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142" y="6226284"/>
            <a:ext cx="995383" cy="48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 descr="Immagine che contiene testo, utensile da cucina&#10;&#10;Descrizione generata automaticamente">
            <a:extLst>
              <a:ext uri="{FF2B5EF4-FFF2-40B4-BE49-F238E27FC236}">
                <a16:creationId xmlns:a16="http://schemas.microsoft.com/office/drawing/2014/main" id="{2010BA29-A9CE-F4DA-590E-A24D12EE3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09"/>
          <a:stretch/>
        </p:blipFill>
        <p:spPr>
          <a:xfrm>
            <a:off x="10319660" y="6252044"/>
            <a:ext cx="424049" cy="43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01DC56-7CED-F45C-652D-F8213B99B79F}"/>
              </a:ext>
            </a:extLst>
          </p:cNvPr>
          <p:cNvSpPr txBox="1"/>
          <p:nvPr userDrawn="1"/>
        </p:nvSpPr>
        <p:spPr>
          <a:xfrm>
            <a:off x="371475" y="368300"/>
            <a:ext cx="3106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17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pos="744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6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B63DCBAB-6CA9-E150-3D2A-CF361A57CFC5}"/>
              </a:ext>
            </a:extLst>
          </p:cNvPr>
          <p:cNvSpPr/>
          <p:nvPr/>
        </p:nvSpPr>
        <p:spPr>
          <a:xfrm>
            <a:off x="378568" y="4493894"/>
            <a:ext cx="4891931" cy="173823"/>
          </a:xfrm>
          <a:custGeom>
            <a:avLst/>
            <a:gdLst>
              <a:gd name="connsiteX0" fmla="*/ 0 w 5684520"/>
              <a:gd name="connsiteY0" fmla="*/ 0 h 0"/>
              <a:gd name="connsiteX1" fmla="*/ 5684520 w 5684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520">
                <a:moveTo>
                  <a:pt x="0" y="0"/>
                </a:moveTo>
                <a:lnTo>
                  <a:pt x="5684520" y="0"/>
                </a:lnTo>
              </a:path>
            </a:pathLst>
          </a:custGeom>
          <a:noFill/>
          <a:ln w="28575" cap="rnd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ottotitolo 9">
            <a:extLst>
              <a:ext uri="{FF2B5EF4-FFF2-40B4-BE49-F238E27FC236}">
                <a16:creationId xmlns:a16="http://schemas.microsoft.com/office/drawing/2014/main" id="{62D65465-1D7F-ABB3-7785-81A9D2689951}"/>
              </a:ext>
            </a:extLst>
          </p:cNvPr>
          <p:cNvSpPr txBox="1">
            <a:spLocks/>
          </p:cNvSpPr>
          <p:nvPr/>
        </p:nvSpPr>
        <p:spPr>
          <a:xfrm>
            <a:off x="362060" y="5996381"/>
            <a:ext cx="8360320" cy="778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Presenting author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</a:t>
            </a:r>
          </a:p>
          <a:p>
            <a:endParaRPr lang="en-GB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8">
            <a:extLst>
              <a:ext uri="{FF2B5EF4-FFF2-40B4-BE49-F238E27FC236}">
                <a16:creationId xmlns:a16="http://schemas.microsoft.com/office/drawing/2014/main" id="{95EE17A7-B574-E575-ECBA-98EA4942F83B}"/>
              </a:ext>
            </a:extLst>
          </p:cNvPr>
          <p:cNvSpPr txBox="1">
            <a:spLocks/>
          </p:cNvSpPr>
          <p:nvPr/>
        </p:nvSpPr>
        <p:spPr>
          <a:xfrm>
            <a:off x="362060" y="4601042"/>
            <a:ext cx="8267590" cy="778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00" dirty="0"/>
              <a:t>PAPER 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TITLE</a:t>
            </a:r>
          </a:p>
        </p:txBody>
      </p:sp>
      <p:sp>
        <p:nvSpPr>
          <p:cNvPr id="8" name="Sottotitolo 9">
            <a:extLst>
              <a:ext uri="{FF2B5EF4-FFF2-40B4-BE49-F238E27FC236}">
                <a16:creationId xmlns:a16="http://schemas.microsoft.com/office/drawing/2014/main" id="{3F9AFF43-79F7-C3D0-C7D5-81C6F706DFE9}"/>
              </a:ext>
            </a:extLst>
          </p:cNvPr>
          <p:cNvSpPr txBox="1">
            <a:spLocks/>
          </p:cNvSpPr>
          <p:nvPr/>
        </p:nvSpPr>
        <p:spPr>
          <a:xfrm>
            <a:off x="468312" y="5498941"/>
            <a:ext cx="7453299" cy="155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None/>
              <a:defRPr sz="1500" b="0" kern="1200" baseline="0">
                <a:solidFill>
                  <a:schemeClr val="bg2"/>
                </a:solidFill>
                <a:latin typeface="RubFlama" panose="02000000000000000000" pitchFamily="2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 1, Author 2, Author 3, Author 4</a:t>
            </a:r>
          </a:p>
          <a:p>
            <a:pPr>
              <a:lnSpc>
                <a:spcPct val="100000"/>
              </a:lnSpc>
            </a:pPr>
            <a:endParaRPr lang="en-GB" sz="12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C69BA0-3F86-C3A0-3634-BB734174BB55}"/>
              </a:ext>
            </a:extLst>
          </p:cNvPr>
          <p:cNvSpPr txBox="1"/>
          <p:nvPr/>
        </p:nvSpPr>
        <p:spPr>
          <a:xfrm>
            <a:off x="10290770" y="5400675"/>
            <a:ext cx="1529755" cy="11167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/>
              <a:t>Affiliation logo here</a:t>
            </a:r>
          </a:p>
        </p:txBody>
      </p:sp>
    </p:spTree>
    <p:extLst>
      <p:ext uri="{BB962C8B-B14F-4D97-AF65-F5344CB8AC3E}">
        <p14:creationId xmlns:p14="http://schemas.microsoft.com/office/powerpoint/2010/main" val="13926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8D260E0-7CD8-2632-EDC7-B5EC88610AB3}"/>
              </a:ext>
            </a:extLst>
          </p:cNvPr>
          <p:cNvSpPr txBox="1">
            <a:spLocks/>
          </p:cNvSpPr>
          <p:nvPr/>
        </p:nvSpPr>
        <p:spPr>
          <a:xfrm>
            <a:off x="631824" y="6221453"/>
            <a:ext cx="9400449" cy="3796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Paper Title | </a:t>
            </a: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Presenting author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CONVR 2023 CONFERENCE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November 13th to 16th 2023, Firenze, Italy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A0F52425-762C-5958-91CA-FBDC564CE39C}"/>
              </a:ext>
            </a:extLst>
          </p:cNvPr>
          <p:cNvSpPr txBox="1">
            <a:spLocks/>
          </p:cNvSpPr>
          <p:nvPr/>
        </p:nvSpPr>
        <p:spPr>
          <a:xfrm>
            <a:off x="371474" y="6233002"/>
            <a:ext cx="209551" cy="124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en-GB" b="1" smtClean="0"/>
              <a:pPr/>
              <a:t>2</a:t>
            </a:fld>
            <a:r>
              <a:rPr lang="en-GB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C8A7C3-9674-EC6A-B3C2-38C73F84AE9A}"/>
              </a:ext>
            </a:extLst>
          </p:cNvPr>
          <p:cNvSpPr txBox="1"/>
          <p:nvPr/>
        </p:nvSpPr>
        <p:spPr>
          <a:xfrm>
            <a:off x="371475" y="368300"/>
            <a:ext cx="162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BE2292-16EE-B38A-D011-8D77D6880774}"/>
              </a:ext>
            </a:extLst>
          </p:cNvPr>
          <p:cNvSpPr txBox="1"/>
          <p:nvPr/>
        </p:nvSpPr>
        <p:spPr>
          <a:xfrm>
            <a:off x="371475" y="86806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D02F0A1-0557-4256-DA06-A91A33C06E43}"/>
              </a:ext>
            </a:extLst>
          </p:cNvPr>
          <p:cNvSpPr txBox="1"/>
          <p:nvPr/>
        </p:nvSpPr>
        <p:spPr>
          <a:xfrm>
            <a:off x="371474" y="1275497"/>
            <a:ext cx="56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49E93E-AF3A-5921-BA89-F7EB89D0575C}"/>
              </a:ext>
            </a:extLst>
          </p:cNvPr>
          <p:cNvSpPr txBox="1"/>
          <p:nvPr/>
        </p:nvSpPr>
        <p:spPr>
          <a:xfrm>
            <a:off x="371474" y="1970822"/>
            <a:ext cx="949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10 mins to present and 3 mins for Q&amp;A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Text, graphics, charts, table etc. should be clear and readable to all attendees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Videos and other media, if present, must be embedded in the PowerPoint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Bring your ppt file on a USB, presentations will be loaded on the room PC before the session starts</a:t>
            </a:r>
          </a:p>
        </p:txBody>
      </p:sp>
    </p:spTree>
    <p:extLst>
      <p:ext uri="{BB962C8B-B14F-4D97-AF65-F5344CB8AC3E}">
        <p14:creationId xmlns:p14="http://schemas.microsoft.com/office/powerpoint/2010/main" val="57550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D8D260E0-7CD8-2632-EDC7-B5EC88610AB3}"/>
              </a:ext>
            </a:extLst>
          </p:cNvPr>
          <p:cNvSpPr txBox="1">
            <a:spLocks/>
          </p:cNvSpPr>
          <p:nvPr/>
        </p:nvSpPr>
        <p:spPr>
          <a:xfrm>
            <a:off x="631825" y="6221453"/>
            <a:ext cx="9417866" cy="37964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Paper Title | </a:t>
            </a:r>
            <a:r>
              <a:rPr lang="en-GB" sz="1100" b="1" dirty="0">
                <a:solidFill>
                  <a:schemeClr val="accent2">
                    <a:lumMod val="75000"/>
                  </a:schemeClr>
                </a:solidFill>
              </a:rPr>
              <a:t>Presenting author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CONVR 2023 CONFERENCE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November 13th to 16th 2023, Firenze, Italy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A0F52425-762C-5958-91CA-FBDC564CE39C}"/>
              </a:ext>
            </a:extLst>
          </p:cNvPr>
          <p:cNvSpPr txBox="1">
            <a:spLocks/>
          </p:cNvSpPr>
          <p:nvPr/>
        </p:nvSpPr>
        <p:spPr>
          <a:xfrm>
            <a:off x="371474" y="6233002"/>
            <a:ext cx="209551" cy="1247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8FC03C-C266-4645-ABC5-645062898383}" type="slidenum">
              <a:rPr lang="en-GB" b="1" smtClean="0"/>
              <a:pPr/>
              <a:t>3</a:t>
            </a:fld>
            <a:r>
              <a:rPr lang="en-GB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DBE2292-16EE-B38A-D011-8D77D6880774}"/>
              </a:ext>
            </a:extLst>
          </p:cNvPr>
          <p:cNvSpPr txBox="1"/>
          <p:nvPr/>
        </p:nvSpPr>
        <p:spPr>
          <a:xfrm>
            <a:off x="371475" y="2534940"/>
            <a:ext cx="24160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First name Last name</a:t>
            </a:r>
          </a:p>
          <a:p>
            <a:r>
              <a:rPr lang="en-GB" sz="16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2A5413-46AB-891F-42C5-E6AD022D5BB4}"/>
              </a:ext>
            </a:extLst>
          </p:cNvPr>
          <p:cNvSpPr txBox="1"/>
          <p:nvPr/>
        </p:nvSpPr>
        <p:spPr>
          <a:xfrm>
            <a:off x="371475" y="3409097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University/Company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7E8F1B-F34D-2790-40D1-4ED5533A5452}"/>
              </a:ext>
            </a:extLst>
          </p:cNvPr>
          <p:cNvSpPr txBox="1"/>
          <p:nvPr/>
        </p:nvSpPr>
        <p:spPr>
          <a:xfrm>
            <a:off x="371475" y="4498698"/>
            <a:ext cx="1529755" cy="11167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/>
              <a:t>Affiliation logo here</a:t>
            </a:r>
          </a:p>
        </p:txBody>
      </p:sp>
    </p:spTree>
    <p:extLst>
      <p:ext uri="{BB962C8B-B14F-4D97-AF65-F5344CB8AC3E}">
        <p14:creationId xmlns:p14="http://schemas.microsoft.com/office/powerpoint/2010/main" val="3815975450"/>
      </p:ext>
    </p:extLst>
  </p:cSld>
  <p:clrMapOvr>
    <a:masterClrMapping/>
  </p:clrMapOvr>
</p:sld>
</file>

<file path=ppt/theme/theme1.xml><?xml version="1.0" encoding="utf-8"?>
<a:theme xmlns:a="http://schemas.openxmlformats.org/drawingml/2006/main" name="CONVR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137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CONVR2023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CONVR2023</dc:creator>
  <cp:lastModifiedBy>DT30736 Bruttini Alessandro</cp:lastModifiedBy>
  <cp:revision>5</cp:revision>
  <dcterms:created xsi:type="dcterms:W3CDTF">2023-10-18T13:28:44Z</dcterms:created>
  <dcterms:modified xsi:type="dcterms:W3CDTF">2023-10-18T16:12:31Z</dcterms:modified>
</cp:coreProperties>
</file>